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1" roundtripDataSignature="AMtx7mgfCwrf/bN75CKLcjIT2Yyx3gWV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B9CA19-1EAB-4724-8500-67A8FC559D88}">
  <a:tblStyle styleId="{90B9CA19-1EAB-4724-8500-67A8FC559D8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A386F1BC-C00B-47AC-92F9-8D60969B3FCB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77A0A7BF-6DAD-4F55-9734-9E80BAC0F1C0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21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3bbfdf5c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g33bbfdf5c56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294e96e90_1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g33294e96e90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3294e96e90_1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3294e96e9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bbfdf5c56_0_15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g33bbfdf5c5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3bbfdf5c56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63" name="Google Shape;63;g33bbfdf5c56_0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bbfdf5c5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70" name="Google Shape;70;g33bbfdf5c56_0_2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294e96e90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81" name="Google Shape;81;g33294e96e90_1_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3bbfdf5c5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89" name="Google Shape;89;g33bbfdf5c56_0_1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3294e96e9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6" name="Google Shape;96;g33294e96e90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294e96e90_1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3294e96e90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3294e96e9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5" name="Google Shape;115;g33294e96e90_1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jpg"/><Relationship Id="rId4" Type="http://schemas.openxmlformats.org/officeDocument/2006/relationships/image" Target="../media/image2.png"/><Relationship Id="rId5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bbfdf5c56_0_0"/>
          <p:cNvSpPr txBox="1"/>
          <p:nvPr>
            <p:ph type="ctrTitle"/>
          </p:nvPr>
        </p:nvSpPr>
        <p:spPr>
          <a:xfrm>
            <a:off x="1626800" y="3814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649"/>
              <a:buFont typeface="Arial"/>
              <a:buNone/>
            </a:pPr>
            <a:r>
              <a:rPr lang="en-US" sz="3488"/>
              <a:t>Team 61: Smart Home Automation</a:t>
            </a:r>
            <a:endParaRPr sz="3488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649"/>
              <a:buFont typeface="Arial"/>
              <a:buNone/>
            </a:pPr>
            <a:r>
              <a:rPr lang="en-US" sz="3488"/>
              <a:t>Bi-Weekly Update 4</a:t>
            </a:r>
            <a:br>
              <a:rPr lang="en-US"/>
            </a:br>
            <a:r>
              <a:rPr lang="en-US" sz="2455"/>
              <a:t>Nick Tool, Tyler Mayou, Matthew McLean</a:t>
            </a:r>
            <a:br>
              <a:rPr lang="en-US" sz="2455"/>
            </a:br>
            <a:r>
              <a:rPr lang="en-US" sz="2455"/>
              <a:t>Sponsor: Souryendu Das</a:t>
            </a:r>
            <a:br>
              <a:rPr lang="en-US" sz="2455"/>
            </a:br>
            <a:r>
              <a:rPr lang="en-US" sz="2455"/>
              <a:t>TA: Fahrettin Ay</a:t>
            </a:r>
            <a:br>
              <a:rPr lang="en-US" sz="2455"/>
            </a:br>
            <a:endParaRPr sz="2455"/>
          </a:p>
        </p:txBody>
      </p:sp>
      <p:pic>
        <p:nvPicPr>
          <p:cNvPr descr="DLCOE_logo_HWHT.png" id="59" name="Google Shape;59;g33bbfdf5c56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g33bbfdf5c56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795125"/>
            <a:ext cx="5132872" cy="267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294e96e90_1_26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24" name="Google Shape;124;g33294e96e90_1_26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Back End Development</a:t>
            </a:r>
            <a:endParaRPr/>
          </a:p>
        </p:txBody>
      </p:sp>
      <p:pic>
        <p:nvPicPr>
          <p:cNvPr id="125" name="Google Shape;125;g33294e96e90_1_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790140"/>
            <a:ext cx="4091951" cy="375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g33294e96e90_1_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1950" y="2134803"/>
            <a:ext cx="5052050" cy="4723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3294e96e90_1_35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132" name="Google Shape;132;g33294e96e90_1_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6475" y="829224"/>
            <a:ext cx="4260075" cy="601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bbfdf5c56_0_153"/>
          <p:cNvSpPr txBox="1"/>
          <p:nvPr>
            <p:ph type="title"/>
          </p:nvPr>
        </p:nvSpPr>
        <p:spPr>
          <a:xfrm>
            <a:off x="404775" y="6451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Plan </a:t>
            </a:r>
            <a:endParaRPr/>
          </a:p>
        </p:txBody>
      </p:sp>
      <p:graphicFrame>
        <p:nvGraphicFramePr>
          <p:cNvPr id="138" name="Google Shape;138;g33bbfdf5c56_0_153"/>
          <p:cNvGraphicFramePr/>
          <p:nvPr/>
        </p:nvGraphicFramePr>
        <p:xfrm>
          <a:off x="98300" y="122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{A386F1BC-C00B-47AC-92F9-8D60969B3FCB}</a:tableStyleId>
              </a:tblPr>
              <a:tblGrid>
                <a:gridCol w="1793125"/>
                <a:gridCol w="356025"/>
                <a:gridCol w="367150"/>
                <a:gridCol w="358050"/>
                <a:gridCol w="360900"/>
                <a:gridCol w="352075"/>
                <a:gridCol w="380100"/>
                <a:gridCol w="399200"/>
                <a:gridCol w="403375"/>
                <a:gridCol w="379300"/>
                <a:gridCol w="378350"/>
                <a:gridCol w="413300"/>
                <a:gridCol w="399325"/>
                <a:gridCol w="401000"/>
                <a:gridCol w="372775"/>
                <a:gridCol w="412800"/>
                <a:gridCol w="1518850"/>
              </a:tblGrid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1/20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1/27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2/24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3/24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3/31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4/14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4/21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4/28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Legend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Matthew McLean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Finished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</a:tr>
              <a:tr h="13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Layout Of Website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Working on it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System with Host Server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Haven’t Started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Entire System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Nick Tool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  Public IP address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 Security Features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Host System with Mobile App and Website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Host System with IoT Hardware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Validate App &amp; Website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chemeClr val="accent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chemeClr val="accent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Validate IoT Hardware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and Validate Basic Functions in  Fully Integrated System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Edge Cases in Fully Integrated System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Tyler Mayou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Discuss 404 modifications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Order parts for modification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Order NEW PCB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#2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#5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Presentation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Demo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</a:t>
                      </a: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Report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System Test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SYSTEM Validation Plan </a:t>
            </a:r>
            <a:endParaRPr/>
          </a:p>
        </p:txBody>
      </p:sp>
      <p:graphicFrame>
        <p:nvGraphicFramePr>
          <p:cNvPr id="144" name="Google Shape;144;p9"/>
          <p:cNvGraphicFramePr/>
          <p:nvPr/>
        </p:nvGraphicFramePr>
        <p:xfrm>
          <a:off x="672750" y="193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{77A0A7BF-6DAD-4F55-9734-9E80BAC0F1C0}</a:tableStyleId>
              </a:tblPr>
              <a:tblGrid>
                <a:gridCol w="1198275"/>
                <a:gridCol w="2052700"/>
                <a:gridCol w="1931700"/>
                <a:gridCol w="971475"/>
                <a:gridCol w="1084850"/>
              </a:tblGrid>
              <a:tr h="21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Test Name</a:t>
                      </a:r>
                      <a:endParaRPr b="1"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Success Criteria</a:t>
                      </a:r>
                      <a:endParaRPr b="1"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Methodology</a:t>
                      </a:r>
                      <a:endParaRPr b="1"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Status</a:t>
                      </a:r>
                      <a:endParaRPr b="1"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800"/>
                        <a:t>Owner</a:t>
                      </a:r>
                      <a:endParaRPr b="1"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267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Power to hardware and Raspberry PI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Hardware</a:t>
                      </a:r>
                      <a:r>
                        <a:rPr lang="en-US" sz="800"/>
                        <a:t> board/components and Raspberry PI are powered at rated limits (PI - 5V 5A, Hardware - 5V 1A). PI is hosting server. All components through ESP32 are functional.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Plug in all components, Check if PI is hosting website, check if device components are functional.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Tyler Mayou, Nick Tool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Communication between Raspberry PI and ESP32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Both Raspberry PI and ESP32 can send and receive data through MQTT communication (Button presses from either side, Sensor Data).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First Establish connection between Raspberry PI and ESP32. Test if button presses are sent and received both ways. Test if sensor data can be sent/received. Lights/speaker are controllable from button press.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UNTESTED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Tyler Mayou, Nick Tool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Sign Up Functionality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User can create a new unique user in system and database reflects parameters.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Try to create a new user from </a:t>
                      </a:r>
                      <a:r>
                        <a:rPr lang="en-US" sz="800"/>
                        <a:t>the public website, check the database to make sure information matches sign up.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Nick Tool, Matthew Mclean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Login Functionality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User can login to system, user stays logged in when navigating to different pages.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User will log in using created credentials, navigate to different pages, including settings, where the correct username should appear.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Nick Tool, Matthew Mclean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Add and Delete Devices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User can add new devices to the system and delete devices from the system, while database reflects these changes.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On the settings page, add a new device while being logged in, check database to make sure that new device was added.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Nick Tool, Matthew Mclean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Toggle Specific Device Status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User can select a specific device, and update its status or a specific parameter (Brightness, Volume, Temperature)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On any of the device pages, user will select a specific </a:t>
                      </a:r>
                      <a:r>
                        <a:rPr lang="en-US" sz="800"/>
                        <a:t>device, make a change to its status, and changes show up in the database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PARTIALLY TESTED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/>
                        <a:t>Nick Tool, Matthew Mclean</a:t>
                      </a:r>
                      <a:endParaRPr sz="800"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idx="1" type="body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Thanks and Gig’ Em!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bbfdf5c56_0_5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6" name="Google Shape;66;g33bbfdf5c56_0_51"/>
          <p:cNvSpPr txBox="1"/>
          <p:nvPr>
            <p:ph idx="1" type="body"/>
          </p:nvPr>
        </p:nvSpPr>
        <p:spPr>
          <a:xfrm>
            <a:off x="457200" y="2049275"/>
            <a:ext cx="45321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/>
              <a:t>The Problem</a:t>
            </a:r>
            <a:r>
              <a:rPr lang="en-US" sz="1800"/>
              <a:t>: “Smart home systems are often composed of many different components from different companies. This can make it very difficult for a user to combine devices and implement a fully functional system for their own personal living or working space.”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/>
              <a:t>Our Goal</a:t>
            </a:r>
            <a:r>
              <a:rPr lang="en-US" sz="1800"/>
              <a:t>: “Develop a basic smart home automation system that allows users to control a few essential home appliances (like lights and speakers) via a mobile app and a simple web interface. The system will use IoT/non-IoT devices and a local server and online database.”</a:t>
            </a:r>
            <a:endParaRPr sz="2600"/>
          </a:p>
        </p:txBody>
      </p:sp>
      <p:pic>
        <p:nvPicPr>
          <p:cNvPr id="67" name="Google Shape;67;g33bbfdf5c56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4112" y="2636000"/>
            <a:ext cx="3855698" cy="200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bbfdf5c56_0_20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Integrated System Diagram </a:t>
            </a:r>
            <a:endParaRPr/>
          </a:p>
        </p:txBody>
      </p:sp>
      <p:sp>
        <p:nvSpPr>
          <p:cNvPr id="73" name="Google Shape;73;g33bbfdf5c56_0_204"/>
          <p:cNvSpPr txBox="1"/>
          <p:nvPr/>
        </p:nvSpPr>
        <p:spPr>
          <a:xfrm>
            <a:off x="781825" y="6340800"/>
            <a:ext cx="186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4" name="Google Shape;74;g33bbfdf5c56_0_204"/>
          <p:cNvPicPr preferRelativeResize="0"/>
          <p:nvPr/>
        </p:nvPicPr>
        <p:blipFill rotWithShape="1">
          <a:blip r:embed="rId3">
            <a:alphaModFix/>
          </a:blip>
          <a:srcRect b="26959" l="0" r="0" t="0"/>
          <a:stretch/>
        </p:blipFill>
        <p:spPr>
          <a:xfrm>
            <a:off x="5391650" y="2854425"/>
            <a:ext cx="3654198" cy="348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g33bbfdf5c56_0_2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78160"/>
            <a:ext cx="4587137" cy="443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g33bbfdf5c56_0_204" title="IMG_1682.HEIC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6200" y="4122951"/>
            <a:ext cx="2145449" cy="2735048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33bbfdf5c56_0_204"/>
          <p:cNvSpPr txBox="1"/>
          <p:nvPr/>
        </p:nvSpPr>
        <p:spPr>
          <a:xfrm>
            <a:off x="3721325" y="1959925"/>
            <a:ext cx="4216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IoT Hardware and Raspberry PI communicate using MQTT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8" name="Google Shape;78;g33bbfdf5c56_0_204"/>
          <p:cNvSpPr txBox="1"/>
          <p:nvPr/>
        </p:nvSpPr>
        <p:spPr>
          <a:xfrm>
            <a:off x="713750" y="6340775"/>
            <a:ext cx="2449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Conceptual Design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3294e96e90_1_44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Integrated System Diagram </a:t>
            </a:r>
            <a:endParaRPr/>
          </a:p>
        </p:txBody>
      </p:sp>
      <p:sp>
        <p:nvSpPr>
          <p:cNvPr id="84" name="Google Shape;84;g33294e96e90_1_44"/>
          <p:cNvSpPr txBox="1"/>
          <p:nvPr/>
        </p:nvSpPr>
        <p:spPr>
          <a:xfrm>
            <a:off x="2941375" y="2024925"/>
            <a:ext cx="4216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5" name="Google Shape;85;g33294e96e90_1_44"/>
          <p:cNvSpPr txBox="1"/>
          <p:nvPr/>
        </p:nvSpPr>
        <p:spPr>
          <a:xfrm>
            <a:off x="781825" y="6340800"/>
            <a:ext cx="186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6" name="Google Shape;86;g33294e96e90_1_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52875"/>
            <a:ext cx="9144000" cy="500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3bbfdf5c56_0_10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 </a:t>
            </a:r>
            <a:endParaRPr/>
          </a:p>
        </p:txBody>
      </p:sp>
      <p:graphicFrame>
        <p:nvGraphicFramePr>
          <p:cNvPr id="92" name="Google Shape;92;g33bbfdf5c56_0_102"/>
          <p:cNvGraphicFramePr/>
          <p:nvPr/>
        </p:nvGraphicFramePr>
        <p:xfrm>
          <a:off x="230909" y="27869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{90B9CA19-1EAB-4724-8500-67A8FC559D88}</a:tableStyleId>
              </a:tblPr>
              <a:tblGrid>
                <a:gridCol w="1245350"/>
                <a:gridCol w="1240575"/>
                <a:gridCol w="1242975"/>
                <a:gridCol w="1252525"/>
                <a:gridCol w="1308550"/>
                <a:gridCol w="1182175"/>
                <a:gridCol w="1099200"/>
              </a:tblGrid>
              <a:tr h="1387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Subsystem Designs and Testing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(to complete </a:t>
                      </a:r>
                      <a:r>
                        <a:rPr lang="en-US" sz="1300"/>
                        <a:t>2/10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Integration of </a:t>
                      </a:r>
                      <a:r>
                        <a:rPr lang="en-US" sz="1300"/>
                        <a:t>App and Website </a:t>
                      </a:r>
                      <a:r>
                        <a:rPr lang="en-US" sz="1300" u="none" cap="none" strike="noStrike"/>
                        <a:t>(</a:t>
                      </a:r>
                      <a:r>
                        <a:rPr lang="en-US" sz="1300"/>
                        <a:t>to complete</a:t>
                      </a:r>
                      <a:r>
                        <a:rPr lang="en-US" sz="1300" u="none" cap="none" strike="noStrike"/>
                        <a:t> </a:t>
                      </a:r>
                      <a:r>
                        <a:rPr lang="en-US" sz="1300"/>
                        <a:t>2/24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Integration of </a:t>
                      </a:r>
                      <a:r>
                        <a:rPr lang="en-US" sz="1300"/>
                        <a:t>IoT Hardware</a:t>
                      </a:r>
                      <a:r>
                        <a:rPr lang="en-US" sz="1300" u="none" cap="none" strike="noStrike"/>
                        <a:t>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</a:t>
                      </a:r>
                      <a:r>
                        <a:rPr lang="en-US" sz="1300"/>
                        <a:t> 3/10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Final Integration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3/17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System Test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3/24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Validation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4/7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Demo and Report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4/21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93" name="Google Shape;93;g33bbfdf5c56_0_102"/>
          <p:cNvSpPr txBox="1"/>
          <p:nvPr/>
        </p:nvSpPr>
        <p:spPr>
          <a:xfrm>
            <a:off x="27745" y="2243061"/>
            <a:ext cx="908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G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reen done, </a:t>
            </a:r>
            <a:r>
              <a:rPr lang="en-US" sz="1900">
                <a:solidFill>
                  <a:schemeClr val="dk1"/>
                </a:solidFill>
              </a:rPr>
              <a:t>Y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ellow underway, </a:t>
            </a:r>
            <a:r>
              <a:rPr lang="en-US" sz="1900">
                <a:solidFill>
                  <a:schemeClr val="dk1"/>
                </a:solidFill>
              </a:rPr>
              <a:t>W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hite not started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3294e96e90_1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Hardware Integration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600"/>
              <a:t>Tyler Mayou</a:t>
            </a:r>
            <a:endParaRPr sz="1600"/>
          </a:p>
        </p:txBody>
      </p:sp>
      <p:graphicFrame>
        <p:nvGraphicFramePr>
          <p:cNvPr id="99" name="Google Shape;99;g33294e96e90_1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{90B9CA19-1EAB-4724-8500-67A8FC559D88}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20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Hardware board powers Raspberry PI and all connected devices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Changes to subsystem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SW integration for ESP32 with Back-end using MQTT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Validation of communication and control of devices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3294e96e90_1_20"/>
          <p:cNvSpPr txBox="1"/>
          <p:nvPr>
            <p:ph type="title"/>
          </p:nvPr>
        </p:nvSpPr>
        <p:spPr>
          <a:xfrm>
            <a:off x="647400" y="7857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Hardware Integration</a:t>
            </a:r>
            <a:endParaRPr/>
          </a:p>
        </p:txBody>
      </p:sp>
      <p:pic>
        <p:nvPicPr>
          <p:cNvPr id="105" name="Google Shape;105;g33294e96e90_1_20"/>
          <p:cNvPicPr preferRelativeResize="0"/>
          <p:nvPr/>
        </p:nvPicPr>
        <p:blipFill rotWithShape="1">
          <a:blip r:embed="rId3">
            <a:alphaModFix/>
          </a:blip>
          <a:srcRect b="26959" l="0" r="0" t="0"/>
          <a:stretch/>
        </p:blipFill>
        <p:spPr>
          <a:xfrm>
            <a:off x="5331000" y="2294900"/>
            <a:ext cx="3654198" cy="3486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33294e96e90_1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589425"/>
            <a:ext cx="5240487" cy="5108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 and Mobile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600"/>
              <a:t>Matthew McLean</a:t>
            </a:r>
            <a:endParaRPr/>
          </a:p>
        </p:txBody>
      </p:sp>
      <p:graphicFrame>
        <p:nvGraphicFramePr>
          <p:cNvPr id="112" name="Google Shape;112;p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{90B9CA19-1EAB-4724-8500-67A8FC559D88}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hours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Frontend and Backend Integration is nearly complete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Progress will be shown with backend slides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Finish integrating mobile app with web app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294e96e90_1_1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Back-End Development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600"/>
              <a:t>Nicholas Tool</a:t>
            </a:r>
            <a:endParaRPr sz="1600"/>
          </a:p>
        </p:txBody>
      </p:sp>
      <p:graphicFrame>
        <p:nvGraphicFramePr>
          <p:cNvPr id="118" name="Google Shape;118;g33294e96e90_1_1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{90B9CA19-1EAB-4724-8500-67A8FC559D88}</a:tableStyleId>
              </a:tblPr>
              <a:tblGrid>
                <a:gridCol w="3886200"/>
                <a:gridCol w="3886200"/>
              </a:tblGrid>
              <a:tr h="1089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25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2955725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Full Integration of Current Website and Backend Logic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Verified database entries are as expected when using webpage (users and devices)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Integration with ESP32 using MQTT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Error handling on webpage, edge case testing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Full system testing of functionality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